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62" r:id="rId4"/>
  </p:sldIdLst>
  <p:sldSz cx="7561263" cy="10688638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Times New Roman" pitchFamily="18" charset="0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Times New Roman" pitchFamily="18" charset="0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Times New Roman" pitchFamily="18" charset="0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Times New Roman" pitchFamily="18" charset="0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FFCCFF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5" autoAdjust="0"/>
    <p:restoredTop sz="94660"/>
  </p:normalViewPr>
  <p:slideViewPr>
    <p:cSldViewPr>
      <p:cViewPr>
        <p:scale>
          <a:sx n="100" d="100"/>
          <a:sy n="100" d="100"/>
        </p:scale>
        <p:origin x="-27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latinLnBrk="0" hangingPunct="0">
              <a:defRPr kumimoji="0" sz="12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latinLnBrk="0" hangingPunct="0">
              <a:defRPr kumimoji="0" sz="12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fld id="{51C90B08-03D5-4BC5-A8DA-93D775576A0F}" type="datetimeFigureOut">
              <a:rPr lang="ko-KR" altLang="en-US"/>
              <a:pPr>
                <a:defRPr/>
              </a:pPr>
              <a:t>2012-11-29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latinLnBrk="0" hangingPunct="0">
              <a:defRPr kumimoji="0" sz="12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latinLnBrk="0" hangingPunct="0">
              <a:defRPr kumimoji="0" sz="12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fld id="{46BE17A7-16B9-499C-936E-2BEB3733B15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0445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B3BA9F-B31D-4A2A-B3B3-C9CDFD38B9E2}" type="slidenum">
              <a:rPr lang="ko-KR" altLang="en-US"/>
              <a:pPr>
                <a:defRPr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0445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9221B2-3923-4A85-93BE-9D5B61880CC5}" type="slidenum">
              <a:rPr lang="ko-KR" altLang="en-US"/>
              <a:pPr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0445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4B0082-25C4-45B0-9193-F55A80A89BF1}" type="slidenum">
              <a:rPr lang="ko-KR" altLang="en-US"/>
              <a:pPr>
                <a:defRPr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6738" y="3321050"/>
            <a:ext cx="6427787" cy="22907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33475" y="6056313"/>
            <a:ext cx="5294313" cy="27320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7825" y="428625"/>
            <a:ext cx="6805613" cy="178117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77825" y="2493963"/>
            <a:ext cx="6805613" cy="7054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6900" y="6869113"/>
            <a:ext cx="6427788" cy="2122487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96900" y="4530725"/>
            <a:ext cx="6427788" cy="233838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7825" y="428625"/>
            <a:ext cx="6805613" cy="178117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77825" y="2493963"/>
            <a:ext cx="3325813" cy="70548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56038" y="2493963"/>
            <a:ext cx="3327400" cy="70548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7825" y="428625"/>
            <a:ext cx="6805613" cy="17811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7825" y="2392363"/>
            <a:ext cx="3341688" cy="9969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77825" y="3389313"/>
            <a:ext cx="3341688" cy="61595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841750" y="2392363"/>
            <a:ext cx="3341688" cy="9969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841750" y="3389313"/>
            <a:ext cx="3341688" cy="61595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7825" y="428625"/>
            <a:ext cx="6805613" cy="178117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7825" y="425450"/>
            <a:ext cx="2487613" cy="18113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55925" y="425450"/>
            <a:ext cx="4227513" cy="91233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77825" y="2236788"/>
            <a:ext cx="2487613" cy="7312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82725" y="7481888"/>
            <a:ext cx="4535488" cy="884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82725" y="955675"/>
            <a:ext cx="4535488" cy="6411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82725" y="8366125"/>
            <a:ext cx="4535488" cy="1254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7825" y="428625"/>
            <a:ext cx="6805613" cy="178117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77825" y="2493963"/>
            <a:ext cx="6805613" cy="7054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5483225" y="428625"/>
            <a:ext cx="1700213" cy="912018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77825" y="428625"/>
            <a:ext cx="4953000" cy="91201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2"/>
          <p:cNvSpPr txBox="1">
            <a:spLocks noChangeArrowheads="1"/>
          </p:cNvSpPr>
          <p:nvPr/>
        </p:nvSpPr>
        <p:spPr bwMode="auto">
          <a:xfrm>
            <a:off x="357188" y="703263"/>
            <a:ext cx="6856412" cy="92964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endParaRPr kumimoji="0" lang="en-US" altLang="ko-KR" sz="1000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338" name="Text Box 3"/>
          <p:cNvSpPr txBox="1">
            <a:spLocks noChangeArrowheads="1"/>
          </p:cNvSpPr>
          <p:nvPr/>
        </p:nvSpPr>
        <p:spPr bwMode="auto">
          <a:xfrm>
            <a:off x="392113" y="738188"/>
            <a:ext cx="6788150" cy="92281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endParaRPr kumimoji="0" lang="en-US" altLang="ko-KR" sz="1000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466725" y="1838325"/>
            <a:ext cx="6645275" cy="67833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latinLnBrk="0" hangingPunct="0"/>
            <a:endParaRPr kumimoji="0" lang="en-US" altLang="ko-KR" sz="1000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2681288" y="9163050"/>
            <a:ext cx="27114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latinLnBrk="0" hangingPunct="0"/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비고 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 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1.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측량의 기준 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한국측지계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2.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투영법 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횡단 메르카토르도법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타원체는 베셀타원체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)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3.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높이의 기준 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인천만의 평균해면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4.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본 지도는 지적이 표시된 수치지형도 또는 지적선을 기준으로 작성하였음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5.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본 지도는 산림청장의 사전승인없이 복제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국외반출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임의게재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편집을</a:t>
            </a:r>
          </a:p>
          <a:p>
            <a:pPr eaLnBrk="0" latinLnBrk="0" hangingPunct="0"/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  할 수 없으며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위반 시 관련법에 따라 처법 받을 수 있음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6.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본 지도에 의하여 측량할 수 없음</a:t>
            </a:r>
          </a:p>
        </p:txBody>
      </p:sp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5440363" y="9672638"/>
            <a:ext cx="16637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latinLnBrk="0" hangingPunct="0"/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산지정보시스템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(http://www.forestland.go.kr)</a:t>
            </a:r>
          </a:p>
        </p:txBody>
      </p:sp>
      <p:grpSp>
        <p:nvGrpSpPr>
          <p:cNvPr id="14342" name="그룹 35"/>
          <p:cNvGrpSpPr>
            <a:grpSpLocks/>
          </p:cNvGrpSpPr>
          <p:nvPr/>
        </p:nvGrpSpPr>
        <p:grpSpPr bwMode="auto">
          <a:xfrm>
            <a:off x="465138" y="8677275"/>
            <a:ext cx="2125662" cy="1200150"/>
            <a:chOff x="465138" y="8677275"/>
            <a:chExt cx="2125662" cy="1200150"/>
          </a:xfrm>
        </p:grpSpPr>
        <p:sp>
          <p:nvSpPr>
            <p:cNvPr id="14358" name="Text Box 5"/>
            <p:cNvSpPr txBox="1">
              <a:spLocks noChangeArrowheads="1"/>
            </p:cNvSpPr>
            <p:nvPr/>
          </p:nvSpPr>
          <p:spPr bwMode="auto">
            <a:xfrm>
              <a:off x="465138" y="8677275"/>
              <a:ext cx="2125662" cy="120015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eaLnBrk="0" latinLnBrk="0" hangingPunct="0"/>
              <a:endPara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4359" name="Text Box 6"/>
            <p:cNvSpPr txBox="1">
              <a:spLocks noChangeArrowheads="1"/>
            </p:cNvSpPr>
            <p:nvPr/>
          </p:nvSpPr>
          <p:spPr bwMode="auto">
            <a:xfrm>
              <a:off x="539750" y="8704263"/>
              <a:ext cx="1987550" cy="114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eaLnBrk="0" latinLnBrk="0" hangingPunct="0"/>
              <a:r>
                <a:rPr kumimoji="0" lang="ko-KR" altLang="en-US" sz="10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범    례</a:t>
              </a:r>
            </a:p>
            <a:p>
              <a:pPr algn="ctr" eaLnBrk="0" latinLnBrk="0" hangingPunct="0"/>
              <a:endPara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eaLnBrk="0" latinLnBrk="0" hangingPunct="0"/>
              <a:r>
                <a:rPr kumimoji="0" lang="ko-KR" altLang="en-US" sz="900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       공익용산지        지적선</a:t>
              </a:r>
            </a:p>
            <a:p>
              <a:pPr eaLnBrk="0" latinLnBrk="0" hangingPunct="0"/>
              <a:endParaRPr kumimoji="0" lang="ko-KR" altLang="en-US" sz="9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eaLnBrk="0" latinLnBrk="0" hangingPunct="0"/>
              <a:r>
                <a:rPr kumimoji="0" lang="ko-KR" altLang="en-US" sz="900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       임업용산지        대상지역</a:t>
              </a:r>
            </a:p>
            <a:p>
              <a:pPr eaLnBrk="0" latinLnBrk="0" hangingPunct="0"/>
              <a:endParaRPr kumimoji="0" lang="ko-KR" altLang="en-US" sz="9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eaLnBrk="0" latinLnBrk="0" hangingPunct="0"/>
              <a:r>
                <a:rPr kumimoji="0" lang="ko-KR" altLang="en-US" sz="900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       준보전산지</a:t>
              </a:r>
              <a:endPara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4360" name="Rectangle 9"/>
            <p:cNvSpPr>
              <a:spLocks noChangeArrowheads="1"/>
            </p:cNvSpPr>
            <p:nvPr/>
          </p:nvSpPr>
          <p:spPr bwMode="auto">
            <a:xfrm>
              <a:off x="600075" y="9066213"/>
              <a:ext cx="363538" cy="161925"/>
            </a:xfrm>
            <a:prstGeom prst="rect">
              <a:avLst/>
            </a:prstGeom>
            <a:solidFill>
              <a:srgbClr val="97DBF2"/>
            </a:solidFill>
            <a:ln w="19050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  <p:sp>
          <p:nvSpPr>
            <p:cNvPr id="14361" name="Rectangle 10"/>
            <p:cNvSpPr>
              <a:spLocks noChangeArrowheads="1"/>
            </p:cNvSpPr>
            <p:nvPr/>
          </p:nvSpPr>
          <p:spPr bwMode="auto">
            <a:xfrm>
              <a:off x="601663" y="9329738"/>
              <a:ext cx="363537" cy="161925"/>
            </a:xfrm>
            <a:prstGeom prst="rect">
              <a:avLst/>
            </a:prstGeom>
            <a:solidFill>
              <a:srgbClr val="D6FF00"/>
            </a:solidFill>
            <a:ln w="19050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  <p:sp>
          <p:nvSpPr>
            <p:cNvPr id="14362" name="Rectangle 11"/>
            <p:cNvSpPr>
              <a:spLocks noChangeArrowheads="1"/>
            </p:cNvSpPr>
            <p:nvPr/>
          </p:nvSpPr>
          <p:spPr bwMode="auto">
            <a:xfrm>
              <a:off x="601663" y="9582150"/>
              <a:ext cx="363537" cy="161925"/>
            </a:xfrm>
            <a:prstGeom prst="rect">
              <a:avLst/>
            </a:prstGeom>
            <a:solidFill>
              <a:srgbClr val="FFFF80"/>
            </a:solidFill>
            <a:ln w="19050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  <p:sp>
          <p:nvSpPr>
            <p:cNvPr id="14363" name="Rectangle 12"/>
            <p:cNvSpPr>
              <a:spLocks noChangeArrowheads="1"/>
            </p:cNvSpPr>
            <p:nvPr/>
          </p:nvSpPr>
          <p:spPr bwMode="auto">
            <a:xfrm>
              <a:off x="1643063" y="9066213"/>
              <a:ext cx="363537" cy="16192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  <p:sp>
          <p:nvSpPr>
            <p:cNvPr id="14364" name="Rectangle 13"/>
            <p:cNvSpPr>
              <a:spLocks noChangeArrowheads="1"/>
            </p:cNvSpPr>
            <p:nvPr/>
          </p:nvSpPr>
          <p:spPr bwMode="auto">
            <a:xfrm>
              <a:off x="1644650" y="9329738"/>
              <a:ext cx="363538" cy="16192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FF99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</p:grpSp>
      <p:sp>
        <p:nvSpPr>
          <p:cNvPr id="14343" name="Text Box 16"/>
          <p:cNvSpPr txBox="1">
            <a:spLocks noChangeArrowheads="1"/>
          </p:cNvSpPr>
          <p:nvPr/>
        </p:nvSpPr>
        <p:spPr bwMode="auto">
          <a:xfrm>
            <a:off x="466725" y="852488"/>
            <a:ext cx="66452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latinLnBrk="0" hangingPunct="0"/>
            <a:r>
              <a:rPr kumimoji="0" lang="ko-KR" altLang="en-US" sz="20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산  지  구  분  도</a:t>
            </a:r>
            <a:endParaRPr kumimoji="0" lang="ko-KR" altLang="en-US" sz="1000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344" name="Text Box 17"/>
          <p:cNvSpPr txBox="1">
            <a:spLocks noChangeArrowheads="1"/>
          </p:cNvSpPr>
          <p:nvPr/>
        </p:nvSpPr>
        <p:spPr bwMode="auto">
          <a:xfrm>
            <a:off x="2681288" y="8677275"/>
            <a:ext cx="554037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지정권자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</a:t>
            </a:r>
          </a:p>
        </p:txBody>
      </p:sp>
      <p:sp>
        <p:nvSpPr>
          <p:cNvPr id="14345" name="Text Box 18"/>
          <p:cNvSpPr txBox="1">
            <a:spLocks noChangeArrowheads="1"/>
          </p:cNvSpPr>
          <p:nvPr/>
        </p:nvSpPr>
        <p:spPr bwMode="auto">
          <a:xfrm>
            <a:off x="2681288" y="8834438"/>
            <a:ext cx="554037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고시일자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</a:t>
            </a:r>
          </a:p>
        </p:txBody>
      </p:sp>
      <p:sp>
        <p:nvSpPr>
          <p:cNvPr id="14346" name="Text Box 19"/>
          <p:cNvSpPr txBox="1">
            <a:spLocks noChangeArrowheads="1"/>
          </p:cNvSpPr>
          <p:nvPr/>
        </p:nvSpPr>
        <p:spPr bwMode="auto">
          <a:xfrm>
            <a:off x="2681288" y="8988425"/>
            <a:ext cx="554037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고시번호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</a:t>
            </a:r>
          </a:p>
        </p:txBody>
      </p:sp>
      <p:sp>
        <p:nvSpPr>
          <p:cNvPr id="14347" name="Text Box 20"/>
          <p:cNvSpPr txBox="1">
            <a:spLocks noChangeArrowheads="1"/>
          </p:cNvSpPr>
          <p:nvPr/>
        </p:nvSpPr>
        <p:spPr bwMode="auto">
          <a:xfrm>
            <a:off x="3248025" y="8677275"/>
            <a:ext cx="2146300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이천시장</a:t>
            </a:r>
          </a:p>
        </p:txBody>
      </p:sp>
      <p:sp>
        <p:nvSpPr>
          <p:cNvPr id="14348" name="Text Box 21"/>
          <p:cNvSpPr txBox="1">
            <a:spLocks noChangeArrowheads="1"/>
          </p:cNvSpPr>
          <p:nvPr/>
        </p:nvSpPr>
        <p:spPr bwMode="auto">
          <a:xfrm>
            <a:off x="3248025" y="8834438"/>
            <a:ext cx="2146300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2012</a:t>
            </a:r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년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11</a:t>
            </a:r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월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 29</a:t>
            </a:r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일</a:t>
            </a:r>
          </a:p>
        </p:txBody>
      </p:sp>
      <p:sp>
        <p:nvSpPr>
          <p:cNvPr id="14349" name="Text Box 22"/>
          <p:cNvSpPr txBox="1">
            <a:spLocks noChangeArrowheads="1"/>
          </p:cNvSpPr>
          <p:nvPr/>
        </p:nvSpPr>
        <p:spPr bwMode="auto">
          <a:xfrm>
            <a:off x="3248025" y="8988425"/>
            <a:ext cx="2146300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이천시 고시 제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182 </a:t>
            </a:r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호</a:t>
            </a:r>
          </a:p>
        </p:txBody>
      </p:sp>
      <p:sp>
        <p:nvSpPr>
          <p:cNvPr id="14350" name="Text Box 23"/>
          <p:cNvSpPr txBox="1">
            <a:spLocks noChangeArrowheads="1"/>
          </p:cNvSpPr>
          <p:nvPr/>
        </p:nvSpPr>
        <p:spPr bwMode="auto">
          <a:xfrm>
            <a:off x="466725" y="1285875"/>
            <a:ext cx="6645275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latinLnBrk="0" hangingPunct="0"/>
            <a:r>
              <a: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( </a:t>
            </a:r>
            <a:r>
              <a: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보전산지 해제 </a:t>
            </a:r>
            <a:r>
              <a: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[ </a:t>
            </a:r>
            <a:r>
              <a: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임업용 ▶ 준보전 </a:t>
            </a:r>
            <a:r>
              <a: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] </a:t>
            </a:r>
            <a:r>
              <a: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및 용도지역 환원 </a:t>
            </a:r>
            <a:r>
              <a: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)</a:t>
            </a:r>
          </a:p>
        </p:txBody>
      </p:sp>
      <p:sp>
        <p:nvSpPr>
          <p:cNvPr id="14351" name="Text Box 24"/>
          <p:cNvSpPr txBox="1">
            <a:spLocks noChangeArrowheads="1"/>
          </p:cNvSpPr>
          <p:nvPr/>
        </p:nvSpPr>
        <p:spPr bwMode="auto">
          <a:xfrm>
            <a:off x="466725" y="1612900"/>
            <a:ext cx="6645275" cy="20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 eaLnBrk="0" fontAlgn="ctr" latinLnBrk="0" hangingPunct="0"/>
            <a:r>
              <a:rPr kumimoji="0" lang="en-US" altLang="ko-KR" sz="800">
                <a:solidFill>
                  <a:srgbClr val="525252"/>
                </a:solidFill>
                <a:latin typeface="굴림" charset="-127"/>
              </a:rPr>
              <a:t>NI52-9-28-053^</a:t>
            </a:r>
            <a:r>
              <a:rPr kumimoji="0" lang="ko-KR" altLang="en-US" sz="800">
                <a:solidFill>
                  <a:srgbClr val="525252"/>
                </a:solidFill>
                <a:latin typeface="굴림" charset="-127"/>
              </a:rPr>
              <a:t>장호원</a:t>
            </a:r>
            <a:r>
              <a:rPr kumimoji="0" lang="en-US" altLang="ko-KR" sz="800">
                <a:solidFill>
                  <a:srgbClr val="525252"/>
                </a:solidFill>
                <a:latin typeface="굴림" charset="-127"/>
              </a:rPr>
              <a:t>053</a:t>
            </a:r>
          </a:p>
        </p:txBody>
      </p:sp>
      <p:sp>
        <p:nvSpPr>
          <p:cNvPr id="14352" name="Text Box 25"/>
          <p:cNvSpPr txBox="1">
            <a:spLocks noChangeArrowheads="1"/>
          </p:cNvSpPr>
          <p:nvPr/>
        </p:nvSpPr>
        <p:spPr bwMode="auto">
          <a:xfrm>
            <a:off x="373063" y="10088563"/>
            <a:ext cx="6824662" cy="233362"/>
          </a:xfrm>
          <a:prstGeom prst="rect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latinLnBrk="0" hangingPunct="0"/>
            <a:r>
              <a:rPr kumimoji="0" lang="ko-KR" altLang="en-US" sz="12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이천시 장호원읍 방추리 </a:t>
            </a:r>
            <a:r>
              <a:rPr kumimoji="0" lang="en-US" altLang="ko-KR" sz="12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88-3</a:t>
            </a:r>
            <a:r>
              <a:rPr kumimoji="0" lang="ko-KR" altLang="en-US" sz="12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번지</a:t>
            </a:r>
          </a:p>
        </p:txBody>
      </p:sp>
      <p:sp>
        <p:nvSpPr>
          <p:cNvPr id="14353" name="Line 26"/>
          <p:cNvSpPr>
            <a:spLocks noChangeShapeType="1"/>
          </p:cNvSpPr>
          <p:nvPr/>
        </p:nvSpPr>
        <p:spPr bwMode="auto">
          <a:xfrm>
            <a:off x="357188" y="10072688"/>
            <a:ext cx="0" cy="2651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354" name="Line 27"/>
          <p:cNvSpPr>
            <a:spLocks noChangeShapeType="1"/>
          </p:cNvSpPr>
          <p:nvPr/>
        </p:nvSpPr>
        <p:spPr bwMode="auto">
          <a:xfrm>
            <a:off x="7213600" y="10072688"/>
            <a:ext cx="0" cy="2651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355" name="Line 28"/>
          <p:cNvSpPr>
            <a:spLocks noChangeShapeType="1"/>
          </p:cNvSpPr>
          <p:nvPr/>
        </p:nvSpPr>
        <p:spPr bwMode="auto">
          <a:xfrm>
            <a:off x="357188" y="10072688"/>
            <a:ext cx="68564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356" name="Line 29"/>
          <p:cNvSpPr>
            <a:spLocks noChangeShapeType="1"/>
          </p:cNvSpPr>
          <p:nvPr/>
        </p:nvSpPr>
        <p:spPr bwMode="auto">
          <a:xfrm>
            <a:off x="357188" y="10337800"/>
            <a:ext cx="68564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4357" name="Picture 32" descr="장호원읍 방추리 88-3 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887538"/>
            <a:ext cx="6481763" cy="66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6" name="Picture 30" descr="이천시기본_CI(무배경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8943975"/>
            <a:ext cx="720725" cy="450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2"/>
          <p:cNvSpPr txBox="1">
            <a:spLocks noChangeArrowheads="1"/>
          </p:cNvSpPr>
          <p:nvPr/>
        </p:nvSpPr>
        <p:spPr bwMode="auto">
          <a:xfrm>
            <a:off x="357188" y="703263"/>
            <a:ext cx="6856412" cy="92964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endParaRPr kumimoji="0" lang="en-US" altLang="ko-KR" sz="1000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392113" y="738188"/>
            <a:ext cx="6788150" cy="92281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endParaRPr kumimoji="0" lang="en-US" altLang="ko-KR" sz="1000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466725" y="1838325"/>
            <a:ext cx="6645275" cy="67833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latinLnBrk="0" hangingPunct="0"/>
            <a:endParaRPr kumimoji="0" lang="en-US" altLang="ko-KR" sz="1000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6388" name="Text Box 7"/>
          <p:cNvSpPr txBox="1">
            <a:spLocks noChangeArrowheads="1"/>
          </p:cNvSpPr>
          <p:nvPr/>
        </p:nvSpPr>
        <p:spPr bwMode="auto">
          <a:xfrm>
            <a:off x="2681288" y="9163050"/>
            <a:ext cx="27114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latinLnBrk="0" hangingPunct="0"/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비고 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 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1.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측량의 기준 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한국측지계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2.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투영법 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횡단 메르카토르도법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타원체는 베셀타원체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)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3.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높이의 기준 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인천만의 평균해면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4.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본 지도는 지적이 표시된 수치지형도 또는 지적선을 기준으로 작성하였음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5.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본 지도는 산림청장의 사전승인없이 복제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국외반출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임의게재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편집을</a:t>
            </a:r>
          </a:p>
          <a:p>
            <a:pPr eaLnBrk="0" latinLnBrk="0" hangingPunct="0"/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  할 수 없으며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위반 시 관련법에 따라 처법 받을 수 있음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6.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본 지도에 의하여 측량할 수 없음</a:t>
            </a:r>
          </a:p>
        </p:txBody>
      </p:sp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5440363" y="9672638"/>
            <a:ext cx="16637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latinLnBrk="0" hangingPunct="0"/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산지정보시스템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(http://www.forestland.go.kr)</a:t>
            </a:r>
          </a:p>
        </p:txBody>
      </p:sp>
      <p:sp>
        <p:nvSpPr>
          <p:cNvPr id="16390" name="Text Box 16"/>
          <p:cNvSpPr txBox="1">
            <a:spLocks noChangeArrowheads="1"/>
          </p:cNvSpPr>
          <p:nvPr/>
        </p:nvSpPr>
        <p:spPr bwMode="auto">
          <a:xfrm>
            <a:off x="466725" y="852488"/>
            <a:ext cx="66452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latinLnBrk="0" hangingPunct="0"/>
            <a:r>
              <a:rPr kumimoji="0" lang="ko-KR" altLang="en-US" sz="20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산  지  구  분  도</a:t>
            </a:r>
            <a:endParaRPr kumimoji="0" lang="ko-KR" altLang="en-US" sz="1000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6391" name="Text Box 17"/>
          <p:cNvSpPr txBox="1">
            <a:spLocks noChangeArrowheads="1"/>
          </p:cNvSpPr>
          <p:nvPr/>
        </p:nvSpPr>
        <p:spPr bwMode="auto">
          <a:xfrm>
            <a:off x="2681288" y="8677275"/>
            <a:ext cx="554037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지정권자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</a:t>
            </a:r>
          </a:p>
        </p:txBody>
      </p:sp>
      <p:sp>
        <p:nvSpPr>
          <p:cNvPr id="16392" name="Text Box 18"/>
          <p:cNvSpPr txBox="1">
            <a:spLocks noChangeArrowheads="1"/>
          </p:cNvSpPr>
          <p:nvPr/>
        </p:nvSpPr>
        <p:spPr bwMode="auto">
          <a:xfrm>
            <a:off x="2681288" y="8834438"/>
            <a:ext cx="554037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고시일자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</a:t>
            </a:r>
          </a:p>
        </p:txBody>
      </p:sp>
      <p:sp>
        <p:nvSpPr>
          <p:cNvPr id="16393" name="Text Box 19"/>
          <p:cNvSpPr txBox="1">
            <a:spLocks noChangeArrowheads="1"/>
          </p:cNvSpPr>
          <p:nvPr/>
        </p:nvSpPr>
        <p:spPr bwMode="auto">
          <a:xfrm>
            <a:off x="2681288" y="8988425"/>
            <a:ext cx="554037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고시번호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</a:t>
            </a:r>
          </a:p>
        </p:txBody>
      </p:sp>
      <p:sp>
        <p:nvSpPr>
          <p:cNvPr id="16394" name="Text Box 20"/>
          <p:cNvSpPr txBox="1">
            <a:spLocks noChangeArrowheads="1"/>
          </p:cNvSpPr>
          <p:nvPr/>
        </p:nvSpPr>
        <p:spPr bwMode="auto">
          <a:xfrm>
            <a:off x="3248025" y="8677275"/>
            <a:ext cx="2146300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이천시장</a:t>
            </a:r>
          </a:p>
        </p:txBody>
      </p:sp>
      <p:sp>
        <p:nvSpPr>
          <p:cNvPr id="16395" name="Text Box 21"/>
          <p:cNvSpPr txBox="1">
            <a:spLocks noChangeArrowheads="1"/>
          </p:cNvSpPr>
          <p:nvPr/>
        </p:nvSpPr>
        <p:spPr bwMode="auto">
          <a:xfrm>
            <a:off x="3248025" y="8834438"/>
            <a:ext cx="2146300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2012</a:t>
            </a:r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년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11</a:t>
            </a:r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월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 29</a:t>
            </a:r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일</a:t>
            </a:r>
          </a:p>
        </p:txBody>
      </p:sp>
      <p:sp>
        <p:nvSpPr>
          <p:cNvPr id="16396" name="Text Box 22"/>
          <p:cNvSpPr txBox="1">
            <a:spLocks noChangeArrowheads="1"/>
          </p:cNvSpPr>
          <p:nvPr/>
        </p:nvSpPr>
        <p:spPr bwMode="auto">
          <a:xfrm>
            <a:off x="3248025" y="8988425"/>
            <a:ext cx="2146300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이천시 고시 제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182</a:t>
            </a:r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호</a:t>
            </a:r>
          </a:p>
        </p:txBody>
      </p:sp>
      <p:sp>
        <p:nvSpPr>
          <p:cNvPr id="16397" name="Text Box 23"/>
          <p:cNvSpPr txBox="1">
            <a:spLocks noChangeArrowheads="1"/>
          </p:cNvSpPr>
          <p:nvPr/>
        </p:nvSpPr>
        <p:spPr bwMode="auto">
          <a:xfrm>
            <a:off x="466725" y="1285875"/>
            <a:ext cx="6645275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latinLnBrk="0" hangingPunct="0"/>
            <a:r>
              <a: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( </a:t>
            </a:r>
            <a:r>
              <a: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보전산지 해제 </a:t>
            </a:r>
            <a:r>
              <a: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[ </a:t>
            </a:r>
            <a:r>
              <a: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임업용 ▶ 준보전 </a:t>
            </a:r>
            <a:r>
              <a: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] </a:t>
            </a:r>
            <a:r>
              <a: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및 용도지역 환원 </a:t>
            </a:r>
            <a:r>
              <a: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)</a:t>
            </a:r>
          </a:p>
        </p:txBody>
      </p:sp>
      <p:sp>
        <p:nvSpPr>
          <p:cNvPr id="16398" name="Text Box 24"/>
          <p:cNvSpPr txBox="1">
            <a:spLocks noChangeArrowheads="1"/>
          </p:cNvSpPr>
          <p:nvPr/>
        </p:nvSpPr>
        <p:spPr bwMode="auto">
          <a:xfrm>
            <a:off x="466725" y="1612900"/>
            <a:ext cx="6645275" cy="20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 eaLnBrk="0" fontAlgn="ctr" latinLnBrk="0" hangingPunct="0"/>
            <a:r>
              <a:rPr kumimoji="0" lang="en-US" altLang="ko-KR" sz="800">
                <a:solidFill>
                  <a:srgbClr val="525252"/>
                </a:solidFill>
                <a:latin typeface="굴림" charset="-127"/>
              </a:rPr>
              <a:t>NJ52-9-28-054^</a:t>
            </a:r>
            <a:r>
              <a:rPr kumimoji="0" lang="ko-KR" altLang="en-US" sz="800">
                <a:solidFill>
                  <a:srgbClr val="525252"/>
                </a:solidFill>
                <a:latin typeface="굴림" charset="-127"/>
              </a:rPr>
              <a:t>장호원</a:t>
            </a:r>
            <a:r>
              <a:rPr kumimoji="0" lang="en-US" altLang="ko-KR" sz="800">
                <a:solidFill>
                  <a:srgbClr val="525252"/>
                </a:solidFill>
                <a:latin typeface="굴림" charset="-127"/>
              </a:rPr>
              <a:t>054</a:t>
            </a:r>
          </a:p>
        </p:txBody>
      </p:sp>
      <p:sp>
        <p:nvSpPr>
          <p:cNvPr id="16399" name="Text Box 25"/>
          <p:cNvSpPr txBox="1">
            <a:spLocks noChangeArrowheads="1"/>
          </p:cNvSpPr>
          <p:nvPr/>
        </p:nvSpPr>
        <p:spPr bwMode="auto">
          <a:xfrm>
            <a:off x="373063" y="10088563"/>
            <a:ext cx="6824662" cy="233362"/>
          </a:xfrm>
          <a:prstGeom prst="rect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latinLnBrk="0" hangingPunct="0"/>
            <a:r>
              <a:rPr kumimoji="0" lang="ko-KR" altLang="en-US" sz="12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이천시 장호원읍 송산리 </a:t>
            </a:r>
            <a:r>
              <a:rPr kumimoji="0" lang="en-US" altLang="ko-KR" sz="12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430-3</a:t>
            </a:r>
            <a:r>
              <a:rPr kumimoji="0" lang="ko-KR" altLang="en-US" sz="12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번지외 </a:t>
            </a:r>
            <a:r>
              <a:rPr kumimoji="0" lang="en-US" altLang="ko-KR" sz="12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3</a:t>
            </a:r>
            <a:r>
              <a:rPr kumimoji="0" lang="ko-KR" altLang="en-US" sz="12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필지</a:t>
            </a:r>
          </a:p>
        </p:txBody>
      </p:sp>
      <p:sp>
        <p:nvSpPr>
          <p:cNvPr id="16400" name="Line 26"/>
          <p:cNvSpPr>
            <a:spLocks noChangeShapeType="1"/>
          </p:cNvSpPr>
          <p:nvPr/>
        </p:nvSpPr>
        <p:spPr bwMode="auto">
          <a:xfrm>
            <a:off x="357188" y="10072688"/>
            <a:ext cx="0" cy="2651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401" name="Line 27"/>
          <p:cNvSpPr>
            <a:spLocks noChangeShapeType="1"/>
          </p:cNvSpPr>
          <p:nvPr/>
        </p:nvSpPr>
        <p:spPr bwMode="auto">
          <a:xfrm>
            <a:off x="7213600" y="10072688"/>
            <a:ext cx="0" cy="2651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402" name="Line 28"/>
          <p:cNvSpPr>
            <a:spLocks noChangeShapeType="1"/>
          </p:cNvSpPr>
          <p:nvPr/>
        </p:nvSpPr>
        <p:spPr bwMode="auto">
          <a:xfrm>
            <a:off x="357188" y="10072688"/>
            <a:ext cx="68564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403" name="Line 29"/>
          <p:cNvSpPr>
            <a:spLocks noChangeShapeType="1"/>
          </p:cNvSpPr>
          <p:nvPr/>
        </p:nvSpPr>
        <p:spPr bwMode="auto">
          <a:xfrm>
            <a:off x="357188" y="10337800"/>
            <a:ext cx="68564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6404" name="Picture 32" descr="장호원읍 송산리 430-3번지 외 3필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" y="1887538"/>
            <a:ext cx="6550025" cy="66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405" name="그룹 35"/>
          <p:cNvGrpSpPr>
            <a:grpSpLocks/>
          </p:cNvGrpSpPr>
          <p:nvPr/>
        </p:nvGrpSpPr>
        <p:grpSpPr bwMode="auto">
          <a:xfrm>
            <a:off x="465138" y="8677275"/>
            <a:ext cx="2125662" cy="1200150"/>
            <a:chOff x="465138" y="8677275"/>
            <a:chExt cx="2125662" cy="1200150"/>
          </a:xfrm>
        </p:grpSpPr>
        <p:sp>
          <p:nvSpPr>
            <p:cNvPr id="16406" name="Text Box 5"/>
            <p:cNvSpPr txBox="1">
              <a:spLocks noChangeArrowheads="1"/>
            </p:cNvSpPr>
            <p:nvPr/>
          </p:nvSpPr>
          <p:spPr bwMode="auto">
            <a:xfrm>
              <a:off x="465138" y="8677275"/>
              <a:ext cx="2125662" cy="120015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eaLnBrk="0" latinLnBrk="0" hangingPunct="0"/>
              <a:endPara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6407" name="Text Box 6"/>
            <p:cNvSpPr txBox="1">
              <a:spLocks noChangeArrowheads="1"/>
            </p:cNvSpPr>
            <p:nvPr/>
          </p:nvSpPr>
          <p:spPr bwMode="auto">
            <a:xfrm>
              <a:off x="539750" y="8704263"/>
              <a:ext cx="1987550" cy="114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eaLnBrk="0" latinLnBrk="0" hangingPunct="0"/>
              <a:r>
                <a:rPr kumimoji="0" lang="ko-KR" altLang="en-US" sz="10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범    례</a:t>
              </a:r>
            </a:p>
            <a:p>
              <a:pPr algn="ctr" eaLnBrk="0" latinLnBrk="0" hangingPunct="0"/>
              <a:endPara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eaLnBrk="0" latinLnBrk="0" hangingPunct="0"/>
              <a:r>
                <a:rPr kumimoji="0" lang="ko-KR" altLang="en-US" sz="900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       공익용산지        지적선</a:t>
              </a:r>
            </a:p>
            <a:p>
              <a:pPr eaLnBrk="0" latinLnBrk="0" hangingPunct="0"/>
              <a:endParaRPr kumimoji="0" lang="ko-KR" altLang="en-US" sz="9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eaLnBrk="0" latinLnBrk="0" hangingPunct="0"/>
              <a:r>
                <a:rPr kumimoji="0" lang="ko-KR" altLang="en-US" sz="900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       임업용산지        대상지역</a:t>
              </a:r>
            </a:p>
            <a:p>
              <a:pPr eaLnBrk="0" latinLnBrk="0" hangingPunct="0"/>
              <a:endParaRPr kumimoji="0" lang="ko-KR" altLang="en-US" sz="9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eaLnBrk="0" latinLnBrk="0" hangingPunct="0"/>
              <a:r>
                <a:rPr kumimoji="0" lang="ko-KR" altLang="en-US" sz="900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       준보전산지</a:t>
              </a:r>
              <a:endPara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6408" name="Rectangle 9"/>
            <p:cNvSpPr>
              <a:spLocks noChangeArrowheads="1"/>
            </p:cNvSpPr>
            <p:nvPr/>
          </p:nvSpPr>
          <p:spPr bwMode="auto">
            <a:xfrm>
              <a:off x="600075" y="9066213"/>
              <a:ext cx="363538" cy="161925"/>
            </a:xfrm>
            <a:prstGeom prst="rect">
              <a:avLst/>
            </a:prstGeom>
            <a:solidFill>
              <a:srgbClr val="97DBF2"/>
            </a:solidFill>
            <a:ln w="19050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  <p:sp>
          <p:nvSpPr>
            <p:cNvPr id="16409" name="Rectangle 10"/>
            <p:cNvSpPr>
              <a:spLocks noChangeArrowheads="1"/>
            </p:cNvSpPr>
            <p:nvPr/>
          </p:nvSpPr>
          <p:spPr bwMode="auto">
            <a:xfrm>
              <a:off x="601663" y="9329738"/>
              <a:ext cx="363537" cy="161925"/>
            </a:xfrm>
            <a:prstGeom prst="rect">
              <a:avLst/>
            </a:prstGeom>
            <a:solidFill>
              <a:srgbClr val="D6FF00"/>
            </a:solidFill>
            <a:ln w="19050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  <p:sp>
          <p:nvSpPr>
            <p:cNvPr id="16410" name="Rectangle 11"/>
            <p:cNvSpPr>
              <a:spLocks noChangeArrowheads="1"/>
            </p:cNvSpPr>
            <p:nvPr/>
          </p:nvSpPr>
          <p:spPr bwMode="auto">
            <a:xfrm>
              <a:off x="601663" y="9582150"/>
              <a:ext cx="363537" cy="161925"/>
            </a:xfrm>
            <a:prstGeom prst="rect">
              <a:avLst/>
            </a:prstGeom>
            <a:solidFill>
              <a:srgbClr val="FFFF80"/>
            </a:solidFill>
            <a:ln w="19050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  <p:sp>
          <p:nvSpPr>
            <p:cNvPr id="16411" name="Rectangle 12"/>
            <p:cNvSpPr>
              <a:spLocks noChangeArrowheads="1"/>
            </p:cNvSpPr>
            <p:nvPr/>
          </p:nvSpPr>
          <p:spPr bwMode="auto">
            <a:xfrm>
              <a:off x="1643063" y="9066213"/>
              <a:ext cx="363537" cy="16192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  <p:sp>
          <p:nvSpPr>
            <p:cNvPr id="16412" name="Rectangle 13"/>
            <p:cNvSpPr>
              <a:spLocks noChangeArrowheads="1"/>
            </p:cNvSpPr>
            <p:nvPr/>
          </p:nvSpPr>
          <p:spPr bwMode="auto">
            <a:xfrm>
              <a:off x="1644650" y="9329738"/>
              <a:ext cx="363538" cy="16192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FF99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</p:grpSp>
      <p:pic>
        <p:nvPicPr>
          <p:cNvPr id="16414" name="Picture 30" descr="이천시기본_CI(무배경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8943975"/>
            <a:ext cx="720725" cy="450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2"/>
          <p:cNvSpPr txBox="1">
            <a:spLocks noChangeArrowheads="1"/>
          </p:cNvSpPr>
          <p:nvPr/>
        </p:nvSpPr>
        <p:spPr bwMode="auto">
          <a:xfrm>
            <a:off x="357188" y="703263"/>
            <a:ext cx="6856412" cy="92964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endParaRPr kumimoji="0" lang="en-US" altLang="ko-KR" sz="1000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392113" y="738188"/>
            <a:ext cx="6788150" cy="92281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endParaRPr kumimoji="0" lang="en-US" altLang="ko-KR" sz="1000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466725" y="1838325"/>
            <a:ext cx="6645275" cy="67833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latinLnBrk="0" hangingPunct="0"/>
            <a:endParaRPr kumimoji="0" lang="en-US" altLang="ko-KR" sz="1000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2681288" y="9163050"/>
            <a:ext cx="27114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latinLnBrk="0" hangingPunct="0"/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비고 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 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1.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측량의 기준 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한국측지계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2.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투영법 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횡단 메르카토르도법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타원체는 베셀타원체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)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3.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높이의 기준 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인천만의 평균해면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4.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본 지도는 지적이 표시된 수치지형도 또는 지적선을 기준으로 작성하였음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5.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본 지도는 산림청장의 사전승인없이 복제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국외반출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임의게재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편집을</a:t>
            </a:r>
          </a:p>
          <a:p>
            <a:pPr eaLnBrk="0" latinLnBrk="0" hangingPunct="0"/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  할 수 없으며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위반 시 관련법에 따라 처법 받을 수 있음</a:t>
            </a:r>
          </a:p>
          <a:p>
            <a:pPr eaLnBrk="0" latinLnBrk="0" hangingPunct="0"/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6.</a:t>
            </a:r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본 지도에 의하여 측량할 수 없음</a:t>
            </a:r>
          </a:p>
        </p:txBody>
      </p:sp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5440363" y="9672638"/>
            <a:ext cx="16637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latinLnBrk="0" hangingPunct="0"/>
            <a:r>
              <a:rPr kumimoji="0" lang="ko-KR" altLang="en-US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산지정보시스템</a:t>
            </a:r>
            <a:r>
              <a:rPr kumimoji="0" lang="en-US" altLang="ko-KR" sz="6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(http://www.forestland.go.kr)</a:t>
            </a:r>
          </a:p>
        </p:txBody>
      </p:sp>
      <p:sp>
        <p:nvSpPr>
          <p:cNvPr id="18438" name="Text Box 16"/>
          <p:cNvSpPr txBox="1">
            <a:spLocks noChangeArrowheads="1"/>
          </p:cNvSpPr>
          <p:nvPr/>
        </p:nvSpPr>
        <p:spPr bwMode="auto">
          <a:xfrm>
            <a:off x="466725" y="852488"/>
            <a:ext cx="66452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latinLnBrk="0" hangingPunct="0"/>
            <a:r>
              <a:rPr kumimoji="0" lang="ko-KR" altLang="en-US" sz="20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산  지  구  분  도</a:t>
            </a:r>
            <a:endParaRPr kumimoji="0" lang="ko-KR" altLang="en-US" sz="1000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439" name="Text Box 17"/>
          <p:cNvSpPr txBox="1">
            <a:spLocks noChangeArrowheads="1"/>
          </p:cNvSpPr>
          <p:nvPr/>
        </p:nvSpPr>
        <p:spPr bwMode="auto">
          <a:xfrm>
            <a:off x="2681288" y="8677275"/>
            <a:ext cx="554037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지정권자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</a:t>
            </a:r>
          </a:p>
        </p:txBody>
      </p:sp>
      <p:sp>
        <p:nvSpPr>
          <p:cNvPr id="18440" name="Text Box 18"/>
          <p:cNvSpPr txBox="1">
            <a:spLocks noChangeArrowheads="1"/>
          </p:cNvSpPr>
          <p:nvPr/>
        </p:nvSpPr>
        <p:spPr bwMode="auto">
          <a:xfrm>
            <a:off x="2681288" y="8834438"/>
            <a:ext cx="554037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고시일자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</a:t>
            </a:r>
          </a:p>
        </p:txBody>
      </p:sp>
      <p:sp>
        <p:nvSpPr>
          <p:cNvPr id="18441" name="Text Box 19"/>
          <p:cNvSpPr txBox="1">
            <a:spLocks noChangeArrowheads="1"/>
          </p:cNvSpPr>
          <p:nvPr/>
        </p:nvSpPr>
        <p:spPr bwMode="auto">
          <a:xfrm>
            <a:off x="2681288" y="8988425"/>
            <a:ext cx="554037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고시번호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:</a:t>
            </a:r>
          </a:p>
        </p:txBody>
      </p:sp>
      <p:sp>
        <p:nvSpPr>
          <p:cNvPr id="18442" name="Text Box 20"/>
          <p:cNvSpPr txBox="1">
            <a:spLocks noChangeArrowheads="1"/>
          </p:cNvSpPr>
          <p:nvPr/>
        </p:nvSpPr>
        <p:spPr bwMode="auto">
          <a:xfrm>
            <a:off x="3248025" y="8677275"/>
            <a:ext cx="2146300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이천시장</a:t>
            </a:r>
          </a:p>
        </p:txBody>
      </p:sp>
      <p:sp>
        <p:nvSpPr>
          <p:cNvPr id="18443" name="Text Box 21"/>
          <p:cNvSpPr txBox="1">
            <a:spLocks noChangeArrowheads="1"/>
          </p:cNvSpPr>
          <p:nvPr/>
        </p:nvSpPr>
        <p:spPr bwMode="auto">
          <a:xfrm>
            <a:off x="3248025" y="8834438"/>
            <a:ext cx="2146300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2012</a:t>
            </a:r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년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11</a:t>
            </a:r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월 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 29</a:t>
            </a:r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일</a:t>
            </a:r>
          </a:p>
        </p:txBody>
      </p:sp>
      <p:sp>
        <p:nvSpPr>
          <p:cNvPr id="18444" name="Text Box 22"/>
          <p:cNvSpPr txBox="1">
            <a:spLocks noChangeArrowheads="1"/>
          </p:cNvSpPr>
          <p:nvPr/>
        </p:nvSpPr>
        <p:spPr bwMode="auto">
          <a:xfrm>
            <a:off x="3248025" y="8988425"/>
            <a:ext cx="2146300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latinLnBrk="0" hangingPunct="0"/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이천시 고시 제</a:t>
            </a:r>
            <a:r>
              <a:rPr kumimoji="0" lang="en-US" altLang="ko-KR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182</a:t>
            </a:r>
            <a:r>
              <a:rPr kumimoji="0" lang="ko-KR" altLang="en-US" sz="8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호</a:t>
            </a:r>
          </a:p>
        </p:txBody>
      </p:sp>
      <p:sp>
        <p:nvSpPr>
          <p:cNvPr id="18445" name="Text Box 23"/>
          <p:cNvSpPr txBox="1">
            <a:spLocks noChangeArrowheads="1"/>
          </p:cNvSpPr>
          <p:nvPr/>
        </p:nvSpPr>
        <p:spPr bwMode="auto">
          <a:xfrm>
            <a:off x="466725" y="1285875"/>
            <a:ext cx="6645275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latinLnBrk="0" hangingPunct="0"/>
            <a:r>
              <a: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( </a:t>
            </a:r>
            <a:r>
              <a: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보전산지 해제 </a:t>
            </a:r>
            <a:r>
              <a: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[ </a:t>
            </a:r>
            <a:r>
              <a: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임업용 ▶ 준보전 </a:t>
            </a:r>
            <a:r>
              <a: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] </a:t>
            </a:r>
            <a:r>
              <a: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및 용도지역 환원 </a:t>
            </a:r>
            <a:r>
              <a: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)</a:t>
            </a:r>
          </a:p>
        </p:txBody>
      </p:sp>
      <p:sp>
        <p:nvSpPr>
          <p:cNvPr id="18446" name="Text Box 24"/>
          <p:cNvSpPr txBox="1">
            <a:spLocks noChangeArrowheads="1"/>
          </p:cNvSpPr>
          <p:nvPr/>
        </p:nvSpPr>
        <p:spPr bwMode="auto">
          <a:xfrm>
            <a:off x="466725" y="1612900"/>
            <a:ext cx="6645275" cy="20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 eaLnBrk="0" fontAlgn="ctr" latinLnBrk="0" hangingPunct="0"/>
            <a:r>
              <a:rPr kumimoji="0" lang="en-US" altLang="ko-KR" sz="800">
                <a:solidFill>
                  <a:srgbClr val="525252"/>
                </a:solidFill>
                <a:latin typeface="굴림" charset="-127"/>
              </a:rPr>
              <a:t>NJ52-9-28-054^</a:t>
            </a:r>
            <a:r>
              <a:rPr kumimoji="0" lang="ko-KR" altLang="en-US" sz="800">
                <a:solidFill>
                  <a:srgbClr val="525252"/>
                </a:solidFill>
                <a:latin typeface="굴림" charset="-127"/>
              </a:rPr>
              <a:t>장호원</a:t>
            </a:r>
            <a:r>
              <a:rPr kumimoji="0" lang="en-US" altLang="ko-KR" sz="800">
                <a:solidFill>
                  <a:srgbClr val="525252"/>
                </a:solidFill>
                <a:latin typeface="굴림" charset="-127"/>
              </a:rPr>
              <a:t>054, NJ52-9-28-053 </a:t>
            </a:r>
            <a:r>
              <a:rPr kumimoji="0" lang="ko-KR" altLang="en-US" sz="800">
                <a:solidFill>
                  <a:srgbClr val="525252"/>
                </a:solidFill>
                <a:latin typeface="굴림" charset="-127"/>
              </a:rPr>
              <a:t>장호원</a:t>
            </a:r>
            <a:r>
              <a:rPr kumimoji="0" lang="en-US" altLang="ko-KR" sz="800">
                <a:solidFill>
                  <a:srgbClr val="525252"/>
                </a:solidFill>
                <a:latin typeface="굴림" charset="-127"/>
              </a:rPr>
              <a:t>053</a:t>
            </a:r>
          </a:p>
        </p:txBody>
      </p:sp>
      <p:sp>
        <p:nvSpPr>
          <p:cNvPr id="18447" name="Text Box 25"/>
          <p:cNvSpPr txBox="1">
            <a:spLocks noChangeArrowheads="1"/>
          </p:cNvSpPr>
          <p:nvPr/>
        </p:nvSpPr>
        <p:spPr bwMode="auto">
          <a:xfrm>
            <a:off x="373063" y="10088563"/>
            <a:ext cx="6824662" cy="233362"/>
          </a:xfrm>
          <a:prstGeom prst="rect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latinLnBrk="0" hangingPunct="0"/>
            <a:r>
              <a:rPr kumimoji="0" lang="ko-KR" altLang="en-US" sz="12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이천시 장호원읍 방추리 </a:t>
            </a:r>
            <a:r>
              <a:rPr kumimoji="0" lang="en-US" altLang="ko-KR" sz="12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122-3 </a:t>
            </a:r>
            <a:r>
              <a:rPr kumimoji="0" lang="ko-KR" altLang="en-US" sz="12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전</a:t>
            </a:r>
          </a:p>
        </p:txBody>
      </p:sp>
      <p:sp>
        <p:nvSpPr>
          <p:cNvPr id="18448" name="Line 27"/>
          <p:cNvSpPr>
            <a:spLocks noChangeShapeType="1"/>
          </p:cNvSpPr>
          <p:nvPr/>
        </p:nvSpPr>
        <p:spPr bwMode="auto">
          <a:xfrm>
            <a:off x="7213600" y="10072688"/>
            <a:ext cx="0" cy="2651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8449" name="Line 28"/>
          <p:cNvSpPr>
            <a:spLocks noChangeShapeType="1"/>
          </p:cNvSpPr>
          <p:nvPr/>
        </p:nvSpPr>
        <p:spPr bwMode="auto">
          <a:xfrm>
            <a:off x="357188" y="10072688"/>
            <a:ext cx="68564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8450" name="Line 29"/>
          <p:cNvSpPr>
            <a:spLocks noChangeShapeType="1"/>
          </p:cNvSpPr>
          <p:nvPr/>
        </p:nvSpPr>
        <p:spPr bwMode="auto">
          <a:xfrm>
            <a:off x="357188" y="10337800"/>
            <a:ext cx="68564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8451" name="Picture 31" descr="장호원읍 방추리 122-3 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887538"/>
            <a:ext cx="6553200" cy="66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52" name="그룹 35"/>
          <p:cNvGrpSpPr>
            <a:grpSpLocks/>
          </p:cNvGrpSpPr>
          <p:nvPr/>
        </p:nvGrpSpPr>
        <p:grpSpPr bwMode="auto">
          <a:xfrm>
            <a:off x="465138" y="8677275"/>
            <a:ext cx="2125662" cy="1200150"/>
            <a:chOff x="465138" y="8677275"/>
            <a:chExt cx="2125662" cy="1200150"/>
          </a:xfrm>
        </p:grpSpPr>
        <p:sp>
          <p:nvSpPr>
            <p:cNvPr id="18453" name="Text Box 5"/>
            <p:cNvSpPr txBox="1">
              <a:spLocks noChangeArrowheads="1"/>
            </p:cNvSpPr>
            <p:nvPr/>
          </p:nvSpPr>
          <p:spPr bwMode="auto">
            <a:xfrm>
              <a:off x="465138" y="8677275"/>
              <a:ext cx="2125662" cy="120015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eaLnBrk="0" latinLnBrk="0" hangingPunct="0"/>
              <a:endParaRPr kumimoji="0" lang="en-US" altLang="ko-KR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8454" name="Text Box 6"/>
            <p:cNvSpPr txBox="1">
              <a:spLocks noChangeArrowheads="1"/>
            </p:cNvSpPr>
            <p:nvPr/>
          </p:nvSpPr>
          <p:spPr bwMode="auto">
            <a:xfrm>
              <a:off x="539750" y="8704263"/>
              <a:ext cx="1987550" cy="114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eaLnBrk="0" latinLnBrk="0" hangingPunct="0"/>
              <a:r>
                <a:rPr kumimoji="0" lang="ko-KR" altLang="en-US" sz="10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범    례</a:t>
              </a:r>
            </a:p>
            <a:p>
              <a:pPr algn="ctr" eaLnBrk="0" latinLnBrk="0" hangingPunct="0"/>
              <a:endPara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eaLnBrk="0" latinLnBrk="0" hangingPunct="0"/>
              <a:r>
                <a:rPr kumimoji="0" lang="ko-KR" altLang="en-US" sz="900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       공익용산지        지적선</a:t>
              </a:r>
            </a:p>
            <a:p>
              <a:pPr eaLnBrk="0" latinLnBrk="0" hangingPunct="0"/>
              <a:endParaRPr kumimoji="0" lang="ko-KR" altLang="en-US" sz="9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eaLnBrk="0" latinLnBrk="0" hangingPunct="0"/>
              <a:r>
                <a:rPr kumimoji="0" lang="ko-KR" altLang="en-US" sz="900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       임업용산지        대상지역</a:t>
              </a:r>
            </a:p>
            <a:p>
              <a:pPr eaLnBrk="0" latinLnBrk="0" hangingPunct="0"/>
              <a:endParaRPr kumimoji="0" lang="ko-KR" altLang="en-US" sz="9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eaLnBrk="0" latinLnBrk="0" hangingPunct="0"/>
              <a:r>
                <a:rPr kumimoji="0" lang="ko-KR" altLang="en-US" sz="900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       준보전산지</a:t>
              </a:r>
              <a:endParaRPr kumimoji="0" lang="ko-KR" altLang="en-US" sz="100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8455" name="Rectangle 9"/>
            <p:cNvSpPr>
              <a:spLocks noChangeArrowheads="1"/>
            </p:cNvSpPr>
            <p:nvPr/>
          </p:nvSpPr>
          <p:spPr bwMode="auto">
            <a:xfrm>
              <a:off x="600075" y="9066213"/>
              <a:ext cx="363538" cy="161925"/>
            </a:xfrm>
            <a:prstGeom prst="rect">
              <a:avLst/>
            </a:prstGeom>
            <a:solidFill>
              <a:srgbClr val="97DBF2"/>
            </a:solidFill>
            <a:ln w="19050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  <p:sp>
          <p:nvSpPr>
            <p:cNvPr id="18456" name="Rectangle 10"/>
            <p:cNvSpPr>
              <a:spLocks noChangeArrowheads="1"/>
            </p:cNvSpPr>
            <p:nvPr/>
          </p:nvSpPr>
          <p:spPr bwMode="auto">
            <a:xfrm>
              <a:off x="601663" y="9329738"/>
              <a:ext cx="363537" cy="161925"/>
            </a:xfrm>
            <a:prstGeom prst="rect">
              <a:avLst/>
            </a:prstGeom>
            <a:solidFill>
              <a:srgbClr val="D6FF00"/>
            </a:solidFill>
            <a:ln w="19050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  <p:sp>
          <p:nvSpPr>
            <p:cNvPr id="18457" name="Rectangle 11"/>
            <p:cNvSpPr>
              <a:spLocks noChangeArrowheads="1"/>
            </p:cNvSpPr>
            <p:nvPr/>
          </p:nvSpPr>
          <p:spPr bwMode="auto">
            <a:xfrm>
              <a:off x="601663" y="9582150"/>
              <a:ext cx="363537" cy="161925"/>
            </a:xfrm>
            <a:prstGeom prst="rect">
              <a:avLst/>
            </a:prstGeom>
            <a:solidFill>
              <a:srgbClr val="FFFF80"/>
            </a:solidFill>
            <a:ln w="19050">
              <a:solidFill>
                <a:srgbClr val="7F7F7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  <p:sp>
          <p:nvSpPr>
            <p:cNvPr id="18458" name="Rectangle 12"/>
            <p:cNvSpPr>
              <a:spLocks noChangeArrowheads="1"/>
            </p:cNvSpPr>
            <p:nvPr/>
          </p:nvSpPr>
          <p:spPr bwMode="auto">
            <a:xfrm>
              <a:off x="1643063" y="9066213"/>
              <a:ext cx="363537" cy="16192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  <p:sp>
          <p:nvSpPr>
            <p:cNvPr id="18459" name="Rectangle 13"/>
            <p:cNvSpPr>
              <a:spLocks noChangeArrowheads="1"/>
            </p:cNvSpPr>
            <p:nvPr/>
          </p:nvSpPr>
          <p:spPr bwMode="auto">
            <a:xfrm>
              <a:off x="1644650" y="9329738"/>
              <a:ext cx="363538" cy="16192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FF99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kumimoji="0" lang="ko-KR" altLang="en-US"/>
            </a:p>
          </p:txBody>
        </p:sp>
      </p:grpSp>
      <p:pic>
        <p:nvPicPr>
          <p:cNvPr id="18461" name="Picture 29" descr="이천시기본_CI(무배경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8943975"/>
            <a:ext cx="720725" cy="450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테마">
      <a:majorFont>
        <a:latin typeface="Times New Roman"/>
        <a:ea typeface="굴림"/>
        <a:cs typeface=""/>
      </a:majorFont>
      <a:minorFont>
        <a:latin typeface="Times New Roman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테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테마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215343616</TotalTime>
  <Words>302</Words>
  <Application>Microsoft Office PowerPoint</Application>
  <DocSecurity>0</DocSecurity>
  <PresentationFormat>사용자 지정</PresentationFormat>
  <Paragraphs>81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디자인 서식 파일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Times New Roman</vt:lpstr>
      <vt:lpstr>굴림</vt:lpstr>
      <vt:lpstr>Arial</vt:lpstr>
      <vt:lpstr>맑은 고딕</vt:lpstr>
      <vt:lpstr>굴림체</vt:lpstr>
      <vt:lpstr>Office 테마</vt:lpstr>
      <vt:lpstr>슬라이드 1</vt:lpstr>
      <vt:lpstr>슬라이드 2</vt:lpstr>
      <vt:lpstr>슬라이드 3</vt:lpstr>
    </vt:vector>
  </TitlesOfParts>
  <Company>M2Soft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Desiger PowerPoint File</dc:title>
  <dc:subject/>
  <dc:creator>Report Designer</dc:creator>
  <cp:keywords/>
  <dc:description>Report Designer PowerPoint File</dc:description>
  <cp:lastModifiedBy>user</cp:lastModifiedBy>
  <cp:revision>31</cp:revision>
  <dcterms:created xsi:type="dcterms:W3CDTF">2010-06-09T20:44:01Z</dcterms:created>
  <dcterms:modified xsi:type="dcterms:W3CDTF">2012-11-29T06:38:17Z</dcterms:modified>
</cp:coreProperties>
</file>